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2">
        <a:schemeClr val="bg2"/>
      </p:bgRef>
    </p:bg>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30" name="Substituent dată 29"/>
          <p:cNvSpPr>
            <a:spLocks noGrp="1"/>
          </p:cNvSpPr>
          <p:nvPr>
            <p:ph type="dt" sz="half" idx="10"/>
          </p:nvPr>
        </p:nvSpPr>
        <p:spPr/>
        <p:txBody>
          <a:bodyPr/>
          <a:lstStyle/>
          <a:p>
            <a:fld id="{AA7249BD-46F7-412C-970B-A63B4F275E23}" type="datetimeFigureOut">
              <a:rPr lang="en-US" smtClean="0"/>
              <a:t>1/1/2013</a:t>
            </a:fld>
            <a:endParaRPr lang="en-US"/>
          </a:p>
        </p:txBody>
      </p:sp>
      <p:sp>
        <p:nvSpPr>
          <p:cNvPr id="19" name="Substituent subsol 18"/>
          <p:cNvSpPr>
            <a:spLocks noGrp="1"/>
          </p:cNvSpPr>
          <p:nvPr>
            <p:ph type="ftr" sz="quarter" idx="11"/>
          </p:nvPr>
        </p:nvSpPr>
        <p:spPr/>
        <p:txBody>
          <a:bodyPr/>
          <a:lstStyle/>
          <a:p>
            <a:endParaRPr lang="en-US"/>
          </a:p>
        </p:txBody>
      </p:sp>
      <p:sp>
        <p:nvSpPr>
          <p:cNvPr id="27" name="Substituent număr diapozitiv 26"/>
          <p:cNvSpPr>
            <a:spLocks noGrp="1"/>
          </p:cNvSpPr>
          <p:nvPr>
            <p:ph type="sldNum" sz="quarter" idx="12"/>
          </p:nvPr>
        </p:nvSpPr>
        <p:spPr/>
        <p:txBody>
          <a:bodyPr/>
          <a:lstStyle/>
          <a:p>
            <a:fld id="{6A7E9F39-D62B-4660-B847-C7FBB5B7DED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AA7249BD-46F7-412C-970B-A63B4F275E23}" type="datetimeFigureOut">
              <a:rPr lang="en-US" smtClean="0"/>
              <a:t>1/1/2013</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6A7E9F39-D62B-4660-B847-C7FBB5B7DED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AA7249BD-46F7-412C-970B-A63B4F275E23}" type="datetimeFigureOut">
              <a:rPr lang="en-US" smtClean="0"/>
              <a:t>1/1/2013</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6A7E9F39-D62B-4660-B847-C7FBB5B7DED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AA7249BD-46F7-412C-970B-A63B4F275E23}" type="datetimeFigureOut">
              <a:rPr lang="en-US" smtClean="0"/>
              <a:t>1/1/2013</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6A7E9F39-D62B-4660-B847-C7FBB5B7DED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AA7249BD-46F7-412C-970B-A63B4F275E23}" type="datetimeFigureOut">
              <a:rPr lang="en-US" smtClean="0"/>
              <a:t>1/1/2013</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6A7E9F39-D62B-4660-B847-C7FBB5B7DED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AA7249BD-46F7-412C-970B-A63B4F275E23}" type="datetimeFigureOut">
              <a:rPr lang="en-US" smtClean="0"/>
              <a:t>1/1/2013</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6A7E9F39-D62B-4660-B847-C7FBB5B7DED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tIns="45720" anchor="b"/>
          <a:lstStyle>
            <a:lvl1pPr>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p>
            <a:fld id="{AA7249BD-46F7-412C-970B-A63B4F275E23}" type="datetimeFigureOut">
              <a:rPr lang="en-US" smtClean="0"/>
              <a:t>1/1/2013</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6A7E9F39-D62B-4660-B847-C7FBB5B7DED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AA7249BD-46F7-412C-970B-A63B4F275E23}" type="datetimeFigureOut">
              <a:rPr lang="en-US" smtClean="0"/>
              <a:t>1/1/2013</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6A7E9F39-D62B-4660-B847-C7FBB5B7DE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AA7249BD-46F7-412C-970B-A63B4F275E23}" type="datetimeFigureOut">
              <a:rPr lang="en-US" smtClean="0"/>
              <a:t>1/1/2013</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6A7E9F39-D62B-4660-B847-C7FBB5B7DE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AA7249BD-46F7-412C-970B-A63B4F275E23}" type="datetimeFigureOut">
              <a:rPr lang="en-US" smtClean="0"/>
              <a:t>1/1/2013</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6A7E9F39-D62B-4660-B847-C7FBB5B7DED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9" name="Dreptunghi cu un colţ tăiat şi rotunjit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unghi drept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u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o-RO" smtClean="0"/>
              <a:t>Faceți clic pentru a edita stilul de titlu Coordonator</a:t>
            </a:r>
            <a:endParaRPr kumimoji="0" lang="en-US"/>
          </a:p>
        </p:txBody>
      </p:sp>
      <p:sp>
        <p:nvSpPr>
          <p:cNvPr id="4" name="Substituent text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AA7249BD-46F7-412C-970B-A63B4F275E23}" type="datetimeFigureOut">
              <a:rPr lang="en-US" smtClean="0"/>
              <a:t>1/1/2013</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a:xfrm>
            <a:off x="8077200" y="6356350"/>
            <a:ext cx="609600" cy="365125"/>
          </a:xfrm>
        </p:spPr>
        <p:txBody>
          <a:bodyPr/>
          <a:lstStyle/>
          <a:p>
            <a:fld id="{6A7E9F39-D62B-4660-B847-C7FBB5B7DEDE}" type="slidenum">
              <a:rPr lang="en-US" smtClean="0"/>
              <a:t>‹#›</a:t>
            </a:fld>
            <a:endParaRPr lang="en-US"/>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o-RO" smtClean="0"/>
              <a:t>Faceți clic pe pictogramă pentru a adăuga o imagine</a:t>
            </a:r>
            <a:endParaRPr kumimoji="0" lang="en-US" dirty="0"/>
          </a:p>
        </p:txBody>
      </p:sp>
      <p:sp>
        <p:nvSpPr>
          <p:cNvPr id="10" name="Formă liberă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ă liberă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ă liberă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ubstituent titlu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o-RO" smtClean="0"/>
              <a:t>Faceți clic pentru a edita stilul de titlu Coordonator</a:t>
            </a:r>
            <a:endParaRPr kumimoji="0" lang="en-US"/>
          </a:p>
        </p:txBody>
      </p:sp>
      <p:sp>
        <p:nvSpPr>
          <p:cNvPr id="30" name="Substituent text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A7249BD-46F7-412C-970B-A63B4F275E23}" type="datetimeFigureOut">
              <a:rPr lang="en-US" smtClean="0"/>
              <a:t>1/1/2013</a:t>
            </a:fld>
            <a:endParaRPr lang="en-US"/>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A7E9F39-D62B-4660-B847-C7FBB5B7DEDE}" type="slidenum">
              <a:rPr lang="en-US" smtClean="0"/>
              <a:t>‹#›</a:t>
            </a:fld>
            <a:endParaRPr lang="en-US"/>
          </a:p>
        </p:txBody>
      </p:sp>
      <p:grpSp>
        <p:nvGrpSpPr>
          <p:cNvPr id="2" name="Grupare 1"/>
          <p:cNvGrpSpPr/>
          <p:nvPr/>
        </p:nvGrpSpPr>
        <p:grpSpPr>
          <a:xfrm>
            <a:off x="-19017" y="202408"/>
            <a:ext cx="9180548" cy="649224"/>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428596" y="3071810"/>
            <a:ext cx="7851648" cy="1828800"/>
          </a:xfrm>
        </p:spPr>
        <p:txBody>
          <a:bodyPr>
            <a:normAutofit fontScale="90000"/>
          </a:bodyPr>
          <a:lstStyle/>
          <a:p>
            <a:r>
              <a:rPr lang="ro-RO" dirty="0" smtClean="0"/>
              <a:t> Modificarea structurii unei tabele</a:t>
            </a:r>
            <a:br>
              <a:rPr lang="ro-RO" dirty="0" smtClean="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vi-VN" b="1" dirty="0" smtClean="0"/>
              <a:t>Ştergerea datelor dintr-o </a:t>
            </a:r>
            <a:r>
              <a:rPr lang="vi-VN" b="1" dirty="0" smtClean="0"/>
              <a:t>tabelă</a:t>
            </a:r>
            <a:endParaRPr lang="en-US" dirty="0"/>
          </a:p>
        </p:txBody>
      </p:sp>
      <p:sp>
        <p:nvSpPr>
          <p:cNvPr id="3" name="Substituent conținut 2"/>
          <p:cNvSpPr>
            <a:spLocks noGrp="1"/>
          </p:cNvSpPr>
          <p:nvPr>
            <p:ph idx="1"/>
          </p:nvPr>
        </p:nvSpPr>
        <p:spPr/>
        <p:txBody>
          <a:bodyPr>
            <a:normAutofit fontScale="92500" lnSpcReduction="20000"/>
          </a:bodyPr>
          <a:lstStyle/>
          <a:p>
            <a:r>
              <a:rPr lang="vi-VN" dirty="0" smtClean="0"/>
              <a:t>Ştergerea uneia sau mai multor linii dintr-o tabelă se face utilizând comanda </a:t>
            </a:r>
            <a:r>
              <a:rPr lang="vi-VN" b="1" dirty="0" smtClean="0"/>
              <a:t>DELETE</a:t>
            </a:r>
            <a:r>
              <a:rPr lang="vi-VN" dirty="0" smtClean="0"/>
              <a:t> a cărei sintaxă este:</a:t>
            </a:r>
          </a:p>
          <a:p>
            <a:pPr>
              <a:buNone/>
            </a:pPr>
            <a:r>
              <a:rPr lang="vi-VN" b="1" dirty="0" smtClean="0"/>
              <a:t>DELETE FROM </a:t>
            </a:r>
            <a:r>
              <a:rPr lang="vi-VN" b="1" i="1" dirty="0" smtClean="0"/>
              <a:t>nume_tabela </a:t>
            </a:r>
            <a:r>
              <a:rPr lang="vi-VN" b="1" dirty="0" smtClean="0"/>
              <a:t>WHERE </a:t>
            </a:r>
            <a:r>
              <a:rPr lang="vi-VN" b="1" i="1" dirty="0" smtClean="0"/>
              <a:t>conditie</a:t>
            </a:r>
            <a:endParaRPr lang="vi-VN" dirty="0" smtClean="0"/>
          </a:p>
          <a:p>
            <a:r>
              <a:rPr lang="vi-VN" dirty="0" smtClean="0"/>
              <a:t>Liniile care se vor şterge sunt selectate folosind clauza </a:t>
            </a:r>
            <a:r>
              <a:rPr lang="vi-VN" b="1" dirty="0" smtClean="0"/>
              <a:t>WHERE</a:t>
            </a:r>
            <a:r>
              <a:rPr lang="vi-VN" dirty="0" smtClean="0"/>
              <a:t>:</a:t>
            </a:r>
          </a:p>
          <a:p>
            <a:pPr>
              <a:buNone/>
            </a:pPr>
            <a:r>
              <a:rPr lang="vi-VN" b="1" dirty="0" smtClean="0"/>
              <a:t>DELETE FROM jucatori WHERE id&gt;100</a:t>
            </a:r>
            <a:endParaRPr lang="vi-VN" dirty="0" smtClean="0"/>
          </a:p>
          <a:p>
            <a:r>
              <a:rPr lang="vi-VN" dirty="0" smtClean="0"/>
              <a:t>Dacă </a:t>
            </a:r>
            <a:r>
              <a:rPr lang="vi-VN" dirty="0" smtClean="0"/>
              <a:t>este omisă clauza </a:t>
            </a:r>
            <a:r>
              <a:rPr lang="vi-VN" b="1" dirty="0" smtClean="0"/>
              <a:t>WHERE</a:t>
            </a:r>
            <a:r>
              <a:rPr lang="vi-VN" dirty="0" smtClean="0"/>
              <a:t>, se vor şterge toate liniile din tabelă, însă structura tabelei rămâne (se şterge doar conţinutul tabelei, nu şi tabela propriu-zisă). Deci comanda:</a:t>
            </a:r>
          </a:p>
          <a:p>
            <a:r>
              <a:rPr lang="vi-VN" b="1" dirty="0" smtClean="0"/>
              <a:t>DELETE FROM jucatori </a:t>
            </a:r>
            <a:endParaRPr lang="vi-VN" dirty="0" smtClean="0"/>
          </a:p>
          <a:p>
            <a:r>
              <a:rPr lang="vi-VN" dirty="0" smtClean="0"/>
              <a:t>şterge toate liniile din tabela </a:t>
            </a:r>
            <a:r>
              <a:rPr lang="vi-VN" b="1" dirty="0" smtClean="0"/>
              <a:t>jucatori</a:t>
            </a:r>
            <a:r>
              <a:rPr lang="vi-VN" dirty="0" smtClean="0"/>
              <a:t>. </a:t>
            </a:r>
            <a:r>
              <a:rPr lang="vi-VN" b="1" dirty="0" smtClean="0"/>
              <a:t>Atenţie!</a:t>
            </a:r>
            <a:r>
              <a:rPr lang="vi-VN" dirty="0" smtClean="0"/>
              <a:t> Aceste linii nu vor mai putea fi recuperate.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428604"/>
            <a:ext cx="8229600" cy="796086"/>
          </a:xfrm>
        </p:spPr>
        <p:txBody>
          <a:bodyPr>
            <a:noAutofit/>
          </a:bodyPr>
          <a:lstStyle/>
          <a:p>
            <a:r>
              <a:rPr lang="vi-VN" sz="4000" b="1" dirty="0" smtClean="0"/>
              <a:t>Modificarea datelor dintr-o </a:t>
            </a:r>
            <a:r>
              <a:rPr lang="vi-VN" sz="4000" b="1" dirty="0" smtClean="0"/>
              <a:t>tabelă</a:t>
            </a:r>
            <a:endParaRPr lang="en-US" sz="4000" dirty="0"/>
          </a:p>
        </p:txBody>
      </p:sp>
      <p:sp>
        <p:nvSpPr>
          <p:cNvPr id="3" name="Substituent conținut 2"/>
          <p:cNvSpPr>
            <a:spLocks noGrp="1"/>
          </p:cNvSpPr>
          <p:nvPr>
            <p:ph idx="1"/>
          </p:nvPr>
        </p:nvSpPr>
        <p:spPr>
          <a:xfrm>
            <a:off x="457200" y="1285860"/>
            <a:ext cx="8229600" cy="5038740"/>
          </a:xfrm>
        </p:spPr>
        <p:txBody>
          <a:bodyPr>
            <a:normAutofit fontScale="62500" lnSpcReduction="20000"/>
          </a:bodyPr>
          <a:lstStyle/>
          <a:p>
            <a:r>
              <a:rPr lang="vi-VN" dirty="0" smtClean="0"/>
              <a:t>Modificarea </a:t>
            </a:r>
            <a:r>
              <a:rPr lang="vi-VN" dirty="0" smtClean="0"/>
              <a:t>uneia sau mai multor înregistrări (linii) dintr-o tabelă se realizează cu comanda </a:t>
            </a:r>
            <a:r>
              <a:rPr lang="vi-VN" b="1" dirty="0" smtClean="0"/>
              <a:t>UPDATE</a:t>
            </a:r>
            <a:r>
              <a:rPr lang="vi-VN" dirty="0" smtClean="0"/>
              <a:t> care are sintaxa:</a:t>
            </a:r>
          </a:p>
          <a:p>
            <a:pPr>
              <a:buNone/>
            </a:pPr>
            <a:r>
              <a:rPr lang="vi-VN" b="1" dirty="0" smtClean="0"/>
              <a:t>	UPDATE </a:t>
            </a:r>
            <a:r>
              <a:rPr lang="vi-VN" b="1" i="1" dirty="0" smtClean="0"/>
              <a:t>nume_tabela</a:t>
            </a:r>
            <a:endParaRPr lang="vi-VN" dirty="0" smtClean="0"/>
          </a:p>
          <a:p>
            <a:pPr>
              <a:buNone/>
            </a:pPr>
            <a:r>
              <a:rPr lang="vi-VN" b="1" dirty="0" smtClean="0"/>
              <a:t>	SET 	</a:t>
            </a:r>
            <a:r>
              <a:rPr lang="vi-VN" b="1" i="1" dirty="0" smtClean="0"/>
              <a:t>coloana1</a:t>
            </a:r>
            <a:r>
              <a:rPr lang="vi-VN" b="1" dirty="0" smtClean="0"/>
              <a:t> = </a:t>
            </a:r>
            <a:r>
              <a:rPr lang="vi-VN" b="1" i="1" dirty="0" smtClean="0"/>
              <a:t>valoare1</a:t>
            </a:r>
            <a:r>
              <a:rPr lang="vi-VN" b="1" dirty="0" smtClean="0"/>
              <a:t>, </a:t>
            </a:r>
            <a:endParaRPr lang="vi-VN" dirty="0" smtClean="0"/>
          </a:p>
          <a:p>
            <a:pPr>
              <a:buNone/>
            </a:pPr>
            <a:r>
              <a:rPr lang="vi-VN" b="1" i="1" dirty="0" smtClean="0"/>
              <a:t>coloana2</a:t>
            </a:r>
            <a:r>
              <a:rPr lang="vi-VN" b="1" dirty="0" smtClean="0"/>
              <a:t> = </a:t>
            </a:r>
            <a:r>
              <a:rPr lang="vi-VN" b="1" i="1" dirty="0" smtClean="0"/>
              <a:t>valoare2</a:t>
            </a:r>
            <a:r>
              <a:rPr lang="vi-VN" b="1" dirty="0" smtClean="0"/>
              <a:t>,</a:t>
            </a:r>
            <a:endParaRPr lang="vi-VN" dirty="0" smtClean="0"/>
          </a:p>
          <a:p>
            <a:pPr>
              <a:buNone/>
            </a:pPr>
            <a:r>
              <a:rPr lang="vi-VN" b="1" dirty="0" smtClean="0"/>
              <a:t>...</a:t>
            </a:r>
            <a:endParaRPr lang="vi-VN" dirty="0" smtClean="0"/>
          </a:p>
          <a:p>
            <a:pPr>
              <a:buNone/>
            </a:pPr>
            <a:r>
              <a:rPr lang="vi-VN" b="1" dirty="0" smtClean="0"/>
              <a:t>	WHERE </a:t>
            </a:r>
            <a:r>
              <a:rPr lang="vi-VN" b="1" i="1" dirty="0" smtClean="0"/>
              <a:t>conditie</a:t>
            </a:r>
            <a:endParaRPr lang="vi-VN" dirty="0" smtClean="0"/>
          </a:p>
          <a:p>
            <a:r>
              <a:rPr lang="vi-VN" dirty="0" smtClean="0"/>
              <a:t>ca în următorul exemplu:</a:t>
            </a:r>
          </a:p>
          <a:p>
            <a:pPr>
              <a:buNone/>
            </a:pPr>
            <a:r>
              <a:rPr lang="vi-VN" dirty="0" smtClean="0"/>
              <a:t>	</a:t>
            </a:r>
            <a:r>
              <a:rPr lang="vi-VN" b="1" dirty="0" smtClean="0"/>
              <a:t>update jucatori</a:t>
            </a:r>
            <a:endParaRPr lang="vi-VN" dirty="0" smtClean="0"/>
          </a:p>
          <a:p>
            <a:pPr>
              <a:buNone/>
            </a:pPr>
            <a:r>
              <a:rPr lang="vi-VN" b="1" dirty="0" smtClean="0"/>
              <a:t>SET prenume='Emilian' WHERE id=18</a:t>
            </a:r>
            <a:endParaRPr lang="vi-VN" dirty="0" smtClean="0"/>
          </a:p>
          <a:p>
            <a:r>
              <a:rPr lang="vi-VN" dirty="0" smtClean="0"/>
              <a:t>care modifică (completează) prenumele jucătorului cu id-ul </a:t>
            </a:r>
            <a:r>
              <a:rPr lang="vi-VN" b="1" dirty="0" smtClean="0"/>
              <a:t>18</a:t>
            </a:r>
            <a:r>
              <a:rPr lang="vi-VN" dirty="0" smtClean="0"/>
              <a:t>. </a:t>
            </a:r>
          </a:p>
          <a:p>
            <a:r>
              <a:rPr lang="vi-VN" dirty="0" smtClean="0"/>
              <a:t>Modificarea valorilor unei linii se poate face pe baza valorilor returnate de către o subinterogare. Astfel, dacă dorim să îi atribuim jucătorului cu </a:t>
            </a:r>
            <a:r>
              <a:rPr lang="vi-VN" b="1" dirty="0" smtClean="0"/>
              <a:t>id</a:t>
            </a:r>
            <a:r>
              <a:rPr lang="vi-VN" dirty="0" smtClean="0"/>
              <a:t>-ul </a:t>
            </a:r>
            <a:r>
              <a:rPr lang="vi-VN" b="1" dirty="0" smtClean="0"/>
              <a:t>44</a:t>
            </a:r>
            <a:r>
              <a:rPr lang="vi-VN" dirty="0" smtClean="0"/>
              <a:t> acelaşi rating ca cel al jucătorului cu codul </a:t>
            </a:r>
            <a:r>
              <a:rPr lang="vi-VN" b="1" dirty="0" smtClean="0"/>
              <a:t>18</a:t>
            </a:r>
            <a:r>
              <a:rPr lang="vi-VN" dirty="0" smtClean="0"/>
              <a:t>, iar varsta să fie cu </a:t>
            </a:r>
            <a:r>
              <a:rPr lang="vi-VN" b="1" dirty="0" smtClean="0"/>
              <a:t>5</a:t>
            </a:r>
            <a:r>
              <a:rPr lang="vi-VN" dirty="0" smtClean="0"/>
              <a:t> mai mare decât vârta jucatorului cu codul </a:t>
            </a:r>
            <a:r>
              <a:rPr lang="vi-VN" b="1" dirty="0" smtClean="0"/>
              <a:t>43</a:t>
            </a:r>
            <a:r>
              <a:rPr lang="vi-VN" dirty="0" smtClean="0"/>
              <a:t>, vom scrie:</a:t>
            </a:r>
          </a:p>
          <a:p>
            <a:pPr>
              <a:buNone/>
            </a:pPr>
            <a:r>
              <a:rPr lang="vi-VN" dirty="0" smtClean="0"/>
              <a:t>	</a:t>
            </a:r>
            <a:r>
              <a:rPr lang="vi-VN" b="1" dirty="0" smtClean="0"/>
              <a:t>UPDATE jucatori</a:t>
            </a:r>
            <a:endParaRPr lang="vi-VN" dirty="0" smtClean="0"/>
          </a:p>
          <a:p>
            <a:pPr>
              <a:buNone/>
            </a:pPr>
            <a:r>
              <a:rPr lang="vi-VN" b="1" dirty="0" smtClean="0"/>
              <a:t>	SET rating=(SELECT rating FROM jucatori WHERE id=18),</a:t>
            </a:r>
            <a:endParaRPr lang="vi-VN" dirty="0" smtClean="0"/>
          </a:p>
          <a:p>
            <a:pPr>
              <a:buNone/>
            </a:pPr>
            <a:r>
              <a:rPr lang="vi-VN" b="1" dirty="0" smtClean="0"/>
              <a:t>    varsta=(SELECT varsta+5 FROM jucatori WHERE id=43)</a:t>
            </a:r>
            <a:endParaRPr lang="vi-VN" dirty="0" smtClean="0"/>
          </a:p>
          <a:p>
            <a:pPr>
              <a:buNone/>
            </a:pPr>
            <a:r>
              <a:rPr lang="vi-VN" b="1" dirty="0" smtClean="0"/>
              <a:t>WHERE id=44</a:t>
            </a:r>
            <a:endParaRPr lang="vi-VN" dirty="0" smtClean="0"/>
          </a:p>
          <a:p>
            <a:r>
              <a:rPr lang="vi-VN" dirty="0" smtClean="0"/>
              <a:t>Dacă o subinterogare utilizată la actualizarea valorilor dintr-o coloană nu returnează nici o valoare, atunci câmpul respectiv va fi iniţializat cu </a:t>
            </a:r>
            <a:r>
              <a:rPr lang="vi-VN" b="1" dirty="0" smtClean="0"/>
              <a:t>NULL</a:t>
            </a:r>
            <a:r>
              <a:rPr lang="vi-VN" dirty="0" smtClean="0"/>
              <a:t>:</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581772"/>
          </a:xfrm>
        </p:spPr>
        <p:txBody>
          <a:bodyPr>
            <a:normAutofit fontScale="90000"/>
          </a:bodyPr>
          <a:lstStyle/>
          <a:p>
            <a:r>
              <a:rPr lang="vi-VN" b="1" dirty="0" smtClean="0"/>
              <a:t>Adăugarea unei noi coloane</a:t>
            </a:r>
            <a:br>
              <a:rPr lang="vi-VN" b="1" dirty="0" smtClean="0"/>
            </a:br>
            <a:endParaRPr lang="en-US" dirty="0"/>
          </a:p>
        </p:txBody>
      </p:sp>
      <p:sp>
        <p:nvSpPr>
          <p:cNvPr id="3" name="Substituent conținut 2"/>
          <p:cNvSpPr>
            <a:spLocks noGrp="1"/>
          </p:cNvSpPr>
          <p:nvPr>
            <p:ph idx="1"/>
          </p:nvPr>
        </p:nvSpPr>
        <p:spPr>
          <a:xfrm>
            <a:off x="500034" y="928670"/>
            <a:ext cx="8229600" cy="5286412"/>
          </a:xfrm>
        </p:spPr>
        <p:txBody>
          <a:bodyPr>
            <a:noAutofit/>
          </a:bodyPr>
          <a:lstStyle/>
          <a:p>
            <a:r>
              <a:rPr lang="ro-RO" sz="1200" dirty="0" smtClean="0"/>
              <a:t>Modificarea structurii unui tabel se realizează cu ajutorul comenzii ALTER TABLE, permiţând adăugarea sau ştergerea unei coloane, modificarea definiţiei unei coloane, crearea unei noi constrângeri sau ştergerea unor constrângeri existente</a:t>
            </a:r>
            <a:r>
              <a:rPr lang="ro-RO" sz="1200" dirty="0" smtClean="0"/>
              <a:t>.</a:t>
            </a:r>
            <a:endParaRPr lang="en-US" sz="1200" dirty="0" smtClean="0"/>
          </a:p>
          <a:p>
            <a:r>
              <a:rPr lang="en-US" sz="1200" dirty="0" err="1" smtClean="0">
                <a:solidFill>
                  <a:srgbClr val="FF0000"/>
                </a:solidFill>
              </a:rPr>
              <a:t>Sintaxa</a:t>
            </a:r>
            <a:r>
              <a:rPr lang="en-US" sz="1200" dirty="0" smtClean="0"/>
              <a:t>: ALTER </a:t>
            </a:r>
            <a:r>
              <a:rPr lang="en-US" sz="1200" dirty="0" smtClean="0"/>
              <a:t>TABLE </a:t>
            </a:r>
            <a:r>
              <a:rPr lang="en-US" sz="1200" dirty="0" err="1" smtClean="0"/>
              <a:t>tablename</a:t>
            </a:r>
            <a:endParaRPr lang="en-US" sz="1200" dirty="0" smtClean="0"/>
          </a:p>
          <a:p>
            <a:pPr lvl="1">
              <a:buNone/>
            </a:pPr>
            <a:r>
              <a:rPr lang="en-US" sz="1200" dirty="0" smtClean="0"/>
              <a:t>ADD (column name </a:t>
            </a:r>
            <a:r>
              <a:rPr lang="en-US" sz="1200" dirty="0" err="1" smtClean="0"/>
              <a:t>datatype</a:t>
            </a:r>
            <a:r>
              <a:rPr lang="en-US" sz="1200" dirty="0" smtClean="0"/>
              <a:t> [DEFAULT expression],</a:t>
            </a:r>
          </a:p>
          <a:p>
            <a:pPr lvl="1">
              <a:buNone/>
            </a:pPr>
            <a:r>
              <a:rPr lang="en-US" sz="1200" dirty="0" smtClean="0"/>
              <a:t>column name </a:t>
            </a:r>
            <a:r>
              <a:rPr lang="en-US" sz="1200" dirty="0" err="1" smtClean="0"/>
              <a:t>datatype</a:t>
            </a:r>
            <a:r>
              <a:rPr lang="en-US" sz="1200" dirty="0" smtClean="0"/>
              <a:t> [DEFAULT expression], </a:t>
            </a:r>
            <a:r>
              <a:rPr lang="en-US" sz="1200" dirty="0" smtClean="0"/>
              <a:t>...</a:t>
            </a:r>
          </a:p>
          <a:p>
            <a:r>
              <a:rPr lang="en-US" sz="1200" dirty="0" err="1" smtClean="0">
                <a:solidFill>
                  <a:srgbClr val="FF0000"/>
                </a:solidFill>
              </a:rPr>
              <a:t>Exemplu</a:t>
            </a:r>
            <a:r>
              <a:rPr lang="en-US" sz="1200" dirty="0" smtClean="0"/>
              <a:t>:</a:t>
            </a:r>
            <a:endParaRPr lang="en-US" sz="1200" dirty="0" smtClean="0"/>
          </a:p>
          <a:p>
            <a:pPr lvl="1">
              <a:buNone/>
            </a:pPr>
            <a:r>
              <a:rPr lang="en-US" sz="1200" dirty="0" smtClean="0"/>
              <a:t>ALTER TABLE </a:t>
            </a:r>
            <a:r>
              <a:rPr lang="en-US" sz="1200" dirty="0" err="1" smtClean="0"/>
              <a:t>copy_f_staffs</a:t>
            </a:r>
            <a:endParaRPr lang="en-US" sz="1200" dirty="0" smtClean="0"/>
          </a:p>
          <a:p>
            <a:pPr lvl="1">
              <a:buNone/>
            </a:pPr>
            <a:r>
              <a:rPr lang="en-US" sz="1200" dirty="0" smtClean="0"/>
              <a:t>ADD (</a:t>
            </a:r>
            <a:r>
              <a:rPr lang="en-US" sz="1200" dirty="0" err="1" smtClean="0"/>
              <a:t>hire_date</a:t>
            </a:r>
            <a:r>
              <a:rPr lang="en-US" sz="1200" dirty="0" smtClean="0"/>
              <a:t> DATE DEFAULT SYSDATE</a:t>
            </a:r>
            <a:r>
              <a:rPr lang="en-US" sz="1200" dirty="0" smtClean="0"/>
              <a:t>);</a:t>
            </a:r>
          </a:p>
          <a:p>
            <a:pPr lvl="1">
              <a:buNone/>
            </a:pPr>
            <a:endParaRPr lang="en-US" sz="1200" dirty="0" smtClean="0"/>
          </a:p>
          <a:p>
            <a:pPr lvl="1">
              <a:buNone/>
            </a:pPr>
            <a:r>
              <a:rPr lang="en-US" sz="1200" dirty="0" smtClean="0"/>
              <a:t>ALTER TABLE </a:t>
            </a:r>
            <a:r>
              <a:rPr lang="en-US" sz="1200" dirty="0" err="1" smtClean="0"/>
              <a:t>copy_f_staffs</a:t>
            </a:r>
            <a:endParaRPr lang="en-US" sz="1200" dirty="0" smtClean="0"/>
          </a:p>
          <a:p>
            <a:pPr lvl="1">
              <a:buNone/>
            </a:pPr>
            <a:r>
              <a:rPr lang="en-US" sz="1200" dirty="0" smtClean="0"/>
              <a:t>ADD (</a:t>
            </a:r>
            <a:r>
              <a:rPr lang="en-US" sz="1200" dirty="0" err="1" smtClean="0"/>
              <a:t>e_mail_address</a:t>
            </a:r>
            <a:r>
              <a:rPr lang="en-US" sz="1200" dirty="0" smtClean="0"/>
              <a:t> VARCHAR2(80</a:t>
            </a:r>
            <a:r>
              <a:rPr lang="en-US" sz="1200" dirty="0" smtClean="0"/>
              <a:t>));</a:t>
            </a:r>
          </a:p>
          <a:p>
            <a:r>
              <a:rPr lang="vi-VN" sz="1200" dirty="0" smtClean="0"/>
              <a:t>Coloana </a:t>
            </a:r>
            <a:r>
              <a:rPr lang="vi-VN" sz="1200" dirty="0" smtClean="0"/>
              <a:t>nou creată va deveni ultima coloană a tabelei. Dacă tabela conţine deja date, coloana adăugată va fi completată cu </a:t>
            </a:r>
            <a:r>
              <a:rPr lang="vi-VN" sz="1200" b="1" dirty="0" smtClean="0"/>
              <a:t>NULL </a:t>
            </a:r>
            <a:r>
              <a:rPr lang="vi-VN" sz="1200" dirty="0" smtClean="0"/>
              <a:t>în toate liniile existente. De aceea nu vom putea adăuga o coloană cu restricţia </a:t>
            </a:r>
            <a:r>
              <a:rPr lang="vi-VN" sz="1200" b="1" dirty="0" smtClean="0"/>
              <a:t>NOT NULL</a:t>
            </a:r>
            <a:r>
              <a:rPr lang="vi-VN" sz="1200" dirty="0" smtClean="0"/>
              <a:t> la o tabelă ce conţine deja date.</a:t>
            </a:r>
          </a:p>
          <a:p>
            <a:pPr>
              <a:buNone/>
            </a:pPr>
            <a:r>
              <a:rPr lang="vi-VN" sz="1200" dirty="0" smtClean="0"/>
              <a:t>Aşadar o comandă de forma:</a:t>
            </a:r>
          </a:p>
          <a:p>
            <a:pPr>
              <a:buNone/>
            </a:pPr>
            <a:r>
              <a:rPr lang="vi-VN" sz="1200" dirty="0" smtClean="0"/>
              <a:t>		</a:t>
            </a:r>
            <a:r>
              <a:rPr lang="vi-VN" sz="1200" b="1" dirty="0" smtClean="0"/>
              <a:t>ALTER TABLE test ADD ex NUMBER(3) NOT NULL</a:t>
            </a:r>
            <a:endParaRPr lang="vi-VN" sz="1200" dirty="0" smtClean="0"/>
          </a:p>
          <a:p>
            <a:pPr>
              <a:buNone/>
            </a:pPr>
            <a:r>
              <a:rPr lang="vi-VN" sz="1200" dirty="0" smtClean="0"/>
              <a:t>sau</a:t>
            </a:r>
          </a:p>
          <a:p>
            <a:pPr>
              <a:buNone/>
            </a:pPr>
            <a:r>
              <a:rPr lang="vi-VN" sz="1200" dirty="0" smtClean="0"/>
              <a:t>		</a:t>
            </a:r>
            <a:r>
              <a:rPr lang="vi-VN" sz="1200" b="1" dirty="0" smtClean="0"/>
              <a:t>ALTER TABLE test ADD ex NUMBER(3) PRIMARY KEY</a:t>
            </a:r>
            <a:endParaRPr lang="vi-VN" sz="1200" dirty="0" smtClean="0"/>
          </a:p>
          <a:p>
            <a:pPr>
              <a:buNone/>
            </a:pPr>
            <a:r>
              <a:rPr lang="vi-VN" sz="1200" dirty="0" smtClean="0"/>
              <a:t>Sunt permise doar dacă tabela nu conţine deja date.</a:t>
            </a:r>
          </a:p>
          <a:p>
            <a:pPr>
              <a:buNone/>
            </a:pPr>
            <a:r>
              <a:rPr lang="vi-VN" sz="1200" dirty="0" smtClean="0"/>
              <a:t>Însă comanda</a:t>
            </a:r>
          </a:p>
          <a:p>
            <a:pPr>
              <a:buNone/>
            </a:pPr>
            <a:r>
              <a:rPr lang="vi-VN" sz="1200" dirty="0" smtClean="0"/>
              <a:t>		</a:t>
            </a:r>
            <a:r>
              <a:rPr lang="vi-VN" sz="1200" b="1" dirty="0" smtClean="0"/>
              <a:t>ALTER TABLE test ADD ex NUMBER(3) UNIQUE</a:t>
            </a:r>
            <a:endParaRPr lang="vi-VN" sz="1200" dirty="0" smtClean="0"/>
          </a:p>
          <a:p>
            <a:pPr>
              <a:buNone/>
            </a:pPr>
            <a:r>
              <a:rPr lang="vi-VN" sz="1200" dirty="0" smtClean="0"/>
              <a:t>poate fi folosită în orice moment, deoarece după cum am precizat o coloană </a:t>
            </a:r>
            <a:r>
              <a:rPr lang="vi-VN" sz="1200" b="1" dirty="0" smtClean="0"/>
              <a:t>UNIQUE</a:t>
            </a:r>
            <a:r>
              <a:rPr lang="vi-VN" sz="1200" dirty="0" smtClean="0"/>
              <a:t> poate conţine oricâte valori </a:t>
            </a:r>
            <a:r>
              <a:rPr lang="vi-VN" sz="1200" b="1" dirty="0" smtClean="0"/>
              <a:t>NULL</a:t>
            </a:r>
            <a:r>
              <a:rPr lang="vi-VN" sz="1200" dirty="0" smtClean="0"/>
              <a:t>.</a:t>
            </a:r>
            <a:endParaRPr lang="vi-VN" sz="12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00034" y="357166"/>
            <a:ext cx="8229600" cy="796086"/>
          </a:xfrm>
        </p:spPr>
        <p:txBody>
          <a:bodyPr>
            <a:normAutofit fontScale="90000"/>
          </a:bodyPr>
          <a:lstStyle/>
          <a:p>
            <a:r>
              <a:rPr lang="ro-RO" b="1" dirty="0" smtClean="0"/>
              <a:t>Ştergerea unei </a:t>
            </a:r>
            <a:r>
              <a:rPr lang="ro-RO" b="1" dirty="0" smtClean="0"/>
              <a:t>coloane</a:t>
            </a:r>
            <a:endParaRPr lang="en-US" dirty="0"/>
          </a:p>
        </p:txBody>
      </p:sp>
      <p:sp>
        <p:nvSpPr>
          <p:cNvPr id="3" name="Substituent conținut 2"/>
          <p:cNvSpPr>
            <a:spLocks noGrp="1"/>
          </p:cNvSpPr>
          <p:nvPr>
            <p:ph idx="1"/>
          </p:nvPr>
        </p:nvSpPr>
        <p:spPr>
          <a:xfrm>
            <a:off x="457200" y="1142984"/>
            <a:ext cx="8543956" cy="5500726"/>
          </a:xfrm>
        </p:spPr>
        <p:txBody>
          <a:bodyPr>
            <a:normAutofit fontScale="85000" lnSpcReduction="20000"/>
          </a:bodyPr>
          <a:lstStyle/>
          <a:p>
            <a:r>
              <a:rPr lang="vi-VN" dirty="0" smtClean="0"/>
              <a:t>Se realizează folosind clauza </a:t>
            </a:r>
            <a:r>
              <a:rPr lang="vi-VN" b="1" dirty="0" smtClean="0"/>
              <a:t>DROP COLUMN</a:t>
            </a:r>
            <a:r>
              <a:rPr lang="vi-VN" dirty="0" smtClean="0"/>
              <a:t> a comenzii </a:t>
            </a:r>
            <a:r>
              <a:rPr lang="vi-VN" b="1" dirty="0" smtClean="0"/>
              <a:t>ALTER TABLE</a:t>
            </a:r>
            <a:r>
              <a:rPr lang="vi-VN" dirty="0" smtClean="0"/>
              <a:t>:</a:t>
            </a:r>
          </a:p>
          <a:p>
            <a:pPr>
              <a:buNone/>
            </a:pPr>
            <a:r>
              <a:rPr lang="vi-VN" dirty="0" smtClean="0"/>
              <a:t>		</a:t>
            </a:r>
            <a:r>
              <a:rPr lang="vi-VN" b="1" dirty="0" smtClean="0"/>
              <a:t>ALTER TABLE elevi DROP COLUMN </a:t>
            </a:r>
            <a:r>
              <a:rPr lang="vi-VN" b="1" dirty="0" smtClean="0"/>
              <a:t>bursier</a:t>
            </a:r>
            <a:endParaRPr lang="en-US" b="1" dirty="0" smtClean="0"/>
          </a:p>
          <a:p>
            <a:pPr>
              <a:buNone/>
            </a:pPr>
            <a:r>
              <a:rPr lang="en-US" b="1" dirty="0" smtClean="0">
                <a:solidFill>
                  <a:srgbClr val="FF0000"/>
                </a:solidFill>
              </a:rPr>
              <a:t>OBS</a:t>
            </a:r>
            <a:endParaRPr lang="vi-VN" dirty="0" smtClean="0">
              <a:solidFill>
                <a:srgbClr val="FF0000"/>
              </a:solidFill>
            </a:endParaRPr>
          </a:p>
          <a:p>
            <a:pPr marL="514350" indent="-514350">
              <a:buFont typeface="+mj-lt"/>
              <a:buAutoNum type="arabicPeriod"/>
            </a:pPr>
            <a:r>
              <a:rPr lang="vi-VN" dirty="0" smtClean="0"/>
              <a:t>Aşa cum este şi normal, ştergerea unei coloane duce automat şi la ştergerea restricţiilor definite pentru aceasta şi care nu implică şi alte coloane.</a:t>
            </a:r>
          </a:p>
          <a:p>
            <a:pPr marL="514350" indent="-514350">
              <a:buFont typeface="+mj-lt"/>
              <a:buAutoNum type="arabicPeriod"/>
            </a:pPr>
            <a:r>
              <a:rPr lang="vi-VN" dirty="0" smtClean="0"/>
              <a:t>	</a:t>
            </a:r>
            <a:r>
              <a:rPr lang="ro-RO" dirty="0" smtClean="0"/>
              <a:t>De asemenea putem şterge coloana </a:t>
            </a:r>
            <a:r>
              <a:rPr lang="ro-RO" dirty="0" smtClean="0"/>
              <a:t>chiar </a:t>
            </a:r>
            <a:r>
              <a:rPr lang="ro-RO" dirty="0" smtClean="0"/>
              <a:t>dacă aceasta este cheia primară a </a:t>
            </a:r>
            <a:r>
              <a:rPr lang="ro-RO" dirty="0" smtClean="0"/>
              <a:t>tabelei</a:t>
            </a:r>
            <a:r>
              <a:rPr lang="en-US" dirty="0" smtClean="0"/>
              <a:t>.</a:t>
            </a:r>
          </a:p>
          <a:p>
            <a:pPr marL="514350" indent="-514350">
              <a:buFont typeface="+mj-lt"/>
              <a:buAutoNum type="arabicPeriod"/>
            </a:pPr>
            <a:r>
              <a:rPr lang="en-US" dirty="0" smtClean="0"/>
              <a:t>S</a:t>
            </a:r>
            <a:r>
              <a:rPr lang="vi-VN" dirty="0" smtClean="0"/>
              <a:t>e </a:t>
            </a:r>
            <a:r>
              <a:rPr lang="vi-VN" dirty="0" smtClean="0"/>
              <a:t>va genera o eroare dacă încercăm să ştergem coloana </a:t>
            </a:r>
            <a:r>
              <a:rPr lang="en-US" b="1" dirty="0" err="1" smtClean="0"/>
              <a:t>implicata</a:t>
            </a:r>
            <a:r>
              <a:rPr lang="en-US" b="1" dirty="0" smtClean="0"/>
              <a:t> </a:t>
            </a:r>
            <a:r>
              <a:rPr lang="en-US" b="1" dirty="0" err="1" smtClean="0"/>
              <a:t>intr</a:t>
            </a:r>
            <a:r>
              <a:rPr lang="en-US" b="1" dirty="0" smtClean="0"/>
              <a:t>-o </a:t>
            </a:r>
            <a:r>
              <a:rPr lang="vi-VN" dirty="0" smtClean="0"/>
              <a:t>restricţiei </a:t>
            </a:r>
            <a:r>
              <a:rPr lang="vi-VN" dirty="0" smtClean="0"/>
              <a:t>definită la nivel de tabelă şi care implică </a:t>
            </a:r>
            <a:r>
              <a:rPr lang="en-US" dirty="0" err="1" smtClean="0"/>
              <a:t>cel</a:t>
            </a:r>
            <a:r>
              <a:rPr lang="en-US" dirty="0" smtClean="0"/>
              <a:t> </a:t>
            </a:r>
            <a:r>
              <a:rPr lang="en-US" dirty="0" err="1" smtClean="0"/>
              <a:t>putin</a:t>
            </a:r>
            <a:r>
              <a:rPr lang="en-US" dirty="0" smtClean="0"/>
              <a:t> </a:t>
            </a:r>
            <a:r>
              <a:rPr lang="en-US" dirty="0" err="1" smtClean="0"/>
              <a:t>inca</a:t>
            </a:r>
            <a:r>
              <a:rPr lang="en-US" dirty="0" smtClean="0"/>
              <a:t> o </a:t>
            </a:r>
            <a:r>
              <a:rPr lang="en-US" dirty="0" err="1" smtClean="0"/>
              <a:t>coloana</a:t>
            </a:r>
            <a:endParaRPr lang="vi-VN" dirty="0" smtClean="0"/>
          </a:p>
          <a:p>
            <a:pPr marL="514350" indent="-514350">
              <a:buFont typeface="+mj-lt"/>
              <a:buAutoNum type="arabicPeriod"/>
            </a:pPr>
            <a:r>
              <a:rPr lang="vi-VN" dirty="0" smtClean="0"/>
              <a:t>	O variantă ar fi să ştergem mai întâi toate restricţiile în care apare coloana ce dorim să o ştergem, sau să folosim clauza </a:t>
            </a:r>
            <a:r>
              <a:rPr lang="vi-VN" b="1" dirty="0" smtClean="0"/>
              <a:t>CASCADE CONSTRAINTS</a:t>
            </a:r>
            <a:r>
              <a:rPr lang="vi-VN" dirty="0" smtClean="0"/>
              <a:t> </a:t>
            </a:r>
            <a:r>
              <a:rPr lang="vi-VN" dirty="0" smtClean="0"/>
              <a:t>astfel:</a:t>
            </a:r>
            <a:endParaRPr lang="en-US" dirty="0" smtClean="0"/>
          </a:p>
          <a:p>
            <a:pPr marL="514350" indent="-514350">
              <a:buNone/>
            </a:pPr>
            <a:r>
              <a:rPr lang="vi-VN" b="1" dirty="0" smtClean="0"/>
              <a:t>ALTER </a:t>
            </a:r>
            <a:r>
              <a:rPr lang="vi-VN" b="1" dirty="0" smtClean="0"/>
              <a:t>TABLE elevi DROP COLUMN abs_nemotiv </a:t>
            </a:r>
          </a:p>
          <a:p>
            <a:pPr>
              <a:buNone/>
            </a:pPr>
            <a:r>
              <a:rPr lang="vi-VN" b="1" dirty="0" smtClean="0"/>
              <a:t>CASCADE CONSTRAINTS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00034" y="428604"/>
            <a:ext cx="8229600" cy="846980"/>
          </a:xfrm>
        </p:spPr>
        <p:txBody>
          <a:bodyPr>
            <a:normAutofit/>
          </a:bodyPr>
          <a:lstStyle/>
          <a:p>
            <a:r>
              <a:rPr lang="ro-RO" b="1" dirty="0" smtClean="0"/>
              <a:t>Modificarea unei </a:t>
            </a:r>
            <a:r>
              <a:rPr lang="ro-RO" b="1" dirty="0" smtClean="0"/>
              <a:t>coloane</a:t>
            </a:r>
            <a:endParaRPr lang="en-US" dirty="0"/>
          </a:p>
        </p:txBody>
      </p:sp>
      <p:sp>
        <p:nvSpPr>
          <p:cNvPr id="3" name="Substituent conținut 2"/>
          <p:cNvSpPr>
            <a:spLocks noGrp="1"/>
          </p:cNvSpPr>
          <p:nvPr>
            <p:ph idx="1"/>
          </p:nvPr>
        </p:nvSpPr>
        <p:spPr>
          <a:xfrm>
            <a:off x="457200" y="1142984"/>
            <a:ext cx="8229600" cy="5181616"/>
          </a:xfrm>
        </p:spPr>
        <p:txBody>
          <a:bodyPr>
            <a:normAutofit fontScale="85000" lnSpcReduction="20000"/>
          </a:bodyPr>
          <a:lstStyle/>
          <a:p>
            <a:r>
              <a:rPr lang="en-US" dirty="0" smtClean="0"/>
              <a:t>Se pot </a:t>
            </a:r>
            <a:r>
              <a:rPr lang="en-US" dirty="0" err="1" smtClean="0"/>
              <a:t>modifica</a:t>
            </a:r>
            <a:r>
              <a:rPr lang="en-US" dirty="0" smtClean="0"/>
              <a:t> </a:t>
            </a:r>
            <a:r>
              <a:rPr lang="en-US" dirty="0" err="1" smtClean="0"/>
              <a:t>tipul</a:t>
            </a:r>
            <a:r>
              <a:rPr lang="en-US" dirty="0" smtClean="0"/>
              <a:t> de date, </a:t>
            </a:r>
            <a:r>
              <a:rPr lang="en-US" dirty="0" err="1" smtClean="0"/>
              <a:t>dimensiunea</a:t>
            </a:r>
            <a:r>
              <a:rPr lang="en-US" dirty="0" smtClean="0"/>
              <a:t>, </a:t>
            </a:r>
            <a:r>
              <a:rPr lang="en-US" dirty="0" err="1" smtClean="0"/>
              <a:t>si</a:t>
            </a:r>
            <a:r>
              <a:rPr lang="en-US" dirty="0" smtClean="0"/>
              <a:t> </a:t>
            </a:r>
            <a:r>
              <a:rPr lang="en-US" dirty="0" err="1" smtClean="0"/>
              <a:t>valoarea</a:t>
            </a:r>
            <a:r>
              <a:rPr lang="en-US" dirty="0" smtClean="0"/>
              <a:t> </a:t>
            </a:r>
            <a:r>
              <a:rPr lang="en-US" dirty="0" err="1" smtClean="0"/>
              <a:t>implicita</a:t>
            </a:r>
            <a:r>
              <a:rPr lang="en-US" dirty="0" smtClean="0"/>
              <a:t>(DEFAULT).</a:t>
            </a:r>
          </a:p>
          <a:p>
            <a:r>
              <a:rPr lang="en-US" dirty="0" smtClean="0"/>
              <a:t> </a:t>
            </a:r>
            <a:r>
              <a:rPr lang="vi-VN" b="1" dirty="0" smtClean="0"/>
              <a:t>ATLER TABLE elevi MODIFY prenume VARCHAR2(50)</a:t>
            </a:r>
            <a:endParaRPr lang="vi-VN" dirty="0" smtClean="0"/>
          </a:p>
          <a:p>
            <a:r>
              <a:rPr lang="vi-VN" dirty="0" smtClean="0"/>
              <a:t>Prin care am modificat tipul coloanei </a:t>
            </a:r>
            <a:r>
              <a:rPr lang="vi-VN" b="1" dirty="0" smtClean="0"/>
              <a:t>prenume</a:t>
            </a:r>
            <a:r>
              <a:rPr lang="vi-VN" dirty="0" smtClean="0"/>
              <a:t> de le </a:t>
            </a:r>
            <a:r>
              <a:rPr lang="vi-VN" b="1" dirty="0" smtClean="0"/>
              <a:t>VARCHAR2(30)</a:t>
            </a:r>
            <a:r>
              <a:rPr lang="vi-VN" dirty="0" smtClean="0"/>
              <a:t> la </a:t>
            </a:r>
            <a:r>
              <a:rPr lang="vi-VN" b="1" dirty="0" smtClean="0"/>
              <a:t>VARCHAR2(50</a:t>
            </a:r>
            <a:r>
              <a:rPr lang="vi-VN" b="1" dirty="0" smtClean="0"/>
              <a:t>)</a:t>
            </a:r>
            <a:r>
              <a:rPr lang="en-US" b="1" dirty="0" smtClean="0"/>
              <a:t>;</a:t>
            </a:r>
          </a:p>
          <a:p>
            <a:r>
              <a:rPr lang="en-US" b="1" dirty="0" smtClean="0">
                <a:solidFill>
                  <a:srgbClr val="FF0000"/>
                </a:solidFill>
              </a:rPr>
              <a:t>OBS:</a:t>
            </a:r>
            <a:endParaRPr lang="vi-VN" dirty="0" smtClean="0">
              <a:solidFill>
                <a:srgbClr val="FF0000"/>
              </a:solidFill>
            </a:endParaRPr>
          </a:p>
          <a:p>
            <a:r>
              <a:rPr lang="vi-VN" dirty="0" smtClean="0"/>
              <a:t>Mărirea numărului de caractere pentru o coloană de tip şir de caractere se poate face fără nici o </a:t>
            </a:r>
            <a:r>
              <a:rPr lang="vi-VN" dirty="0" smtClean="0"/>
              <a:t>problemă</a:t>
            </a:r>
            <a:r>
              <a:rPr lang="en-US" dirty="0" smtClean="0"/>
              <a:t>;</a:t>
            </a:r>
          </a:p>
          <a:p>
            <a:r>
              <a:rPr lang="vi-VN" dirty="0" smtClean="0"/>
              <a:t>micşorarea </a:t>
            </a:r>
            <a:r>
              <a:rPr lang="vi-VN" dirty="0" smtClean="0"/>
              <a:t>acestei dimensiuni se poate face doar dacă tabela este goală, sau coloana respectivă conţine doar valori </a:t>
            </a:r>
            <a:r>
              <a:rPr lang="vi-VN" b="1" dirty="0" smtClean="0"/>
              <a:t>NULL</a:t>
            </a:r>
            <a:r>
              <a:rPr lang="vi-VN" dirty="0" smtClean="0"/>
              <a:t>.</a:t>
            </a:r>
          </a:p>
          <a:p>
            <a:r>
              <a:rPr lang="vi-VN" dirty="0" smtClean="0"/>
              <a:t>Tot cu opţiunea </a:t>
            </a:r>
            <a:r>
              <a:rPr lang="vi-VN" b="1" dirty="0" smtClean="0"/>
              <a:t>MODIFY</a:t>
            </a:r>
            <a:r>
              <a:rPr lang="vi-VN" dirty="0" smtClean="0"/>
              <a:t> se poate modifica, sau se poate stabili o valoare implicită, dacă nu exista deja una astfel:</a:t>
            </a:r>
          </a:p>
          <a:p>
            <a:pPr lvl="2">
              <a:buNone/>
            </a:pPr>
            <a:r>
              <a:rPr lang="vi-VN" b="1" dirty="0" smtClean="0"/>
              <a:t>ALTER TABLE elevi MODIFY bursier CHAR(1) </a:t>
            </a:r>
            <a:endParaRPr lang="vi-VN" dirty="0" smtClean="0"/>
          </a:p>
          <a:p>
            <a:pPr lvl="2">
              <a:buNone/>
            </a:pPr>
            <a:r>
              <a:rPr lang="vi-VN" b="1" dirty="0" smtClean="0"/>
              <a:t>DEFAULT ’D’</a:t>
            </a:r>
            <a:endParaRPr lang="vi-VN" dirty="0" smtClean="0"/>
          </a:p>
          <a:p>
            <a:r>
              <a:rPr lang="vi-VN" dirty="0" smtClean="0"/>
              <a:t>însă această valoare implicită nu va afecta liniile deja existente în tabelă, ci doar liniile ce vor fi introduSe în continuare.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357158" y="642918"/>
            <a:ext cx="8229600" cy="632666"/>
          </a:xfrm>
        </p:spPr>
        <p:txBody>
          <a:bodyPr>
            <a:normAutofit fontScale="90000"/>
          </a:bodyPr>
          <a:lstStyle/>
          <a:p>
            <a:r>
              <a:rPr lang="vi-VN" b="1" dirty="0" smtClean="0"/>
              <a:t>Adăugarea unei constrângeri</a:t>
            </a:r>
            <a:endParaRPr lang="vi-VN" b="1" dirty="0"/>
          </a:p>
        </p:txBody>
      </p:sp>
      <p:sp>
        <p:nvSpPr>
          <p:cNvPr id="3" name="Substituent conținut 2"/>
          <p:cNvSpPr>
            <a:spLocks noGrp="1"/>
          </p:cNvSpPr>
          <p:nvPr>
            <p:ph idx="1"/>
          </p:nvPr>
        </p:nvSpPr>
        <p:spPr>
          <a:xfrm>
            <a:off x="457200" y="1500174"/>
            <a:ext cx="8229600" cy="4824426"/>
          </a:xfrm>
        </p:spPr>
        <p:txBody>
          <a:bodyPr>
            <a:normAutofit fontScale="70000" lnSpcReduction="20000"/>
          </a:bodyPr>
          <a:lstStyle/>
          <a:p>
            <a:r>
              <a:rPr lang="vi-VN" dirty="0" smtClean="0"/>
              <a:t>Sintaxa comenzii pentru adăugarea unei constrângeri la nivel de tabelă este:</a:t>
            </a:r>
          </a:p>
          <a:p>
            <a:pPr>
              <a:buNone/>
            </a:pPr>
            <a:r>
              <a:rPr lang="vi-VN" b="1" dirty="0" smtClean="0"/>
              <a:t>ALTER TABLE </a:t>
            </a:r>
            <a:r>
              <a:rPr lang="vi-VN" b="1" i="1" dirty="0" smtClean="0"/>
              <a:t>nume_tabela</a:t>
            </a:r>
            <a:r>
              <a:rPr lang="vi-VN" b="1" dirty="0" smtClean="0"/>
              <a:t> </a:t>
            </a:r>
            <a:endParaRPr lang="vi-VN" dirty="0" smtClean="0"/>
          </a:p>
          <a:p>
            <a:pPr>
              <a:buNone/>
            </a:pPr>
            <a:r>
              <a:rPr lang="vi-VN" b="1" dirty="0" smtClean="0"/>
              <a:t>ADD CONSTRAINT </a:t>
            </a:r>
            <a:r>
              <a:rPr lang="vi-VN" b="1" i="1" dirty="0" smtClean="0"/>
              <a:t>nume_constr</a:t>
            </a:r>
            <a:r>
              <a:rPr lang="vi-VN" b="1" dirty="0" smtClean="0"/>
              <a:t> </a:t>
            </a:r>
            <a:r>
              <a:rPr lang="vi-VN" b="1" i="1" dirty="0" smtClean="0"/>
              <a:t>definitie_constr</a:t>
            </a:r>
            <a:endParaRPr lang="vi-VN" dirty="0" smtClean="0"/>
          </a:p>
          <a:p>
            <a:pPr>
              <a:buNone/>
            </a:pPr>
            <a:r>
              <a:rPr lang="vi-VN" dirty="0" smtClean="0"/>
              <a:t>sau</a:t>
            </a:r>
          </a:p>
          <a:p>
            <a:pPr>
              <a:buNone/>
            </a:pPr>
            <a:r>
              <a:rPr lang="vi-VN" b="1" dirty="0" smtClean="0"/>
              <a:t>ALTER TABLE </a:t>
            </a:r>
            <a:r>
              <a:rPr lang="vi-VN" b="1" i="1" dirty="0" smtClean="0"/>
              <a:t>nume_tabela</a:t>
            </a:r>
            <a:r>
              <a:rPr lang="vi-VN" b="1" dirty="0" smtClean="0"/>
              <a:t> </a:t>
            </a:r>
            <a:endParaRPr lang="vi-VN" dirty="0" smtClean="0"/>
          </a:p>
          <a:p>
            <a:pPr>
              <a:buNone/>
            </a:pPr>
            <a:r>
              <a:rPr lang="vi-VN" b="1" dirty="0" smtClean="0"/>
              <a:t>ADD </a:t>
            </a:r>
            <a:r>
              <a:rPr lang="vi-VN" b="1" i="1" dirty="0" smtClean="0"/>
              <a:t>definitie_constr</a:t>
            </a:r>
            <a:endParaRPr lang="vi-VN" dirty="0" smtClean="0"/>
          </a:p>
          <a:p>
            <a:r>
              <a:rPr lang="vi-VN" dirty="0" smtClean="0"/>
              <a:t>De exemplu comanda următoare defineşte cheia </a:t>
            </a:r>
            <a:r>
              <a:rPr lang="vi-VN" dirty="0" smtClean="0"/>
              <a:t>primară</a:t>
            </a:r>
            <a:r>
              <a:rPr lang="en-US" dirty="0" smtClean="0"/>
              <a:t>:</a:t>
            </a:r>
            <a:endParaRPr lang="vi-VN" dirty="0" smtClean="0"/>
          </a:p>
          <a:p>
            <a:pPr>
              <a:buNone/>
            </a:pPr>
            <a:r>
              <a:rPr lang="vi-VN" b="1" dirty="0" smtClean="0"/>
              <a:t>ALTER TABLE tabelaexemplu</a:t>
            </a:r>
            <a:endParaRPr lang="vi-VN" dirty="0" smtClean="0"/>
          </a:p>
          <a:p>
            <a:pPr>
              <a:buNone/>
            </a:pPr>
            <a:r>
              <a:rPr lang="vi-VN" b="1" dirty="0" smtClean="0"/>
              <a:t>ADD PRIMARY KEY (coloana1)</a:t>
            </a:r>
            <a:endParaRPr lang="vi-VN" dirty="0" smtClean="0"/>
          </a:p>
          <a:p>
            <a:r>
              <a:rPr lang="vi-VN" dirty="0" smtClean="0"/>
              <a:t>Această comandă poate fi scrisă echivalent şi</a:t>
            </a:r>
          </a:p>
          <a:p>
            <a:pPr>
              <a:buNone/>
            </a:pPr>
            <a:r>
              <a:rPr lang="vi-VN" b="1" dirty="0" smtClean="0"/>
              <a:t>ALTER TABLE tabelaexemplu</a:t>
            </a:r>
            <a:endParaRPr lang="vi-VN" dirty="0" smtClean="0"/>
          </a:p>
          <a:p>
            <a:pPr>
              <a:buNone/>
            </a:pPr>
            <a:r>
              <a:rPr lang="vi-VN" b="1" dirty="0" smtClean="0"/>
              <a:t>ADD CONSTRAINT tabelaexemplu_pk PRIMARY KEY (coloana1)</a:t>
            </a:r>
            <a:endParaRPr lang="vi-VN" dirty="0" smtClean="0"/>
          </a:p>
          <a:p>
            <a:r>
              <a:rPr lang="vi-VN" dirty="0" smtClean="0"/>
              <a:t>Singura constrângere ce </a:t>
            </a:r>
            <a:r>
              <a:rPr lang="vi-VN" dirty="0" smtClean="0">
                <a:solidFill>
                  <a:srgbClr val="FF0000"/>
                </a:solidFill>
              </a:rPr>
              <a:t>nu poate fi adăugată </a:t>
            </a:r>
            <a:r>
              <a:rPr lang="vi-VN" dirty="0" smtClean="0"/>
              <a:t>în acest fel este NOT NULL, care poate fi adăugată doar prin modificarea coloanei restective folosind MODIFY:</a:t>
            </a:r>
          </a:p>
          <a:p>
            <a:pPr>
              <a:buNone/>
            </a:pPr>
            <a:r>
              <a:rPr lang="vi-VN" b="1" dirty="0" smtClean="0"/>
              <a:t>ALTER TABLE tabelaexemplu</a:t>
            </a:r>
            <a:endParaRPr lang="vi-VN" dirty="0" smtClean="0"/>
          </a:p>
          <a:p>
            <a:pPr>
              <a:buNone/>
            </a:pPr>
            <a:r>
              <a:rPr lang="vi-VN" b="1" dirty="0" smtClean="0"/>
              <a:t>MODIFY coloana2 VARCHAR2(20) NOT NULL</a:t>
            </a:r>
            <a:endParaRPr lang="vi-VN"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571480"/>
            <a:ext cx="8229600" cy="846980"/>
          </a:xfrm>
        </p:spPr>
        <p:txBody>
          <a:bodyPr>
            <a:normAutofit/>
          </a:bodyPr>
          <a:lstStyle/>
          <a:p>
            <a:r>
              <a:rPr lang="ro-RO" b="1" dirty="0" smtClean="0"/>
              <a:t>Ştergerea unei </a:t>
            </a:r>
            <a:r>
              <a:rPr lang="ro-RO" b="1" dirty="0" smtClean="0"/>
              <a:t>constrângeri</a:t>
            </a:r>
            <a:endParaRPr lang="en-US" dirty="0"/>
          </a:p>
        </p:txBody>
      </p:sp>
      <p:sp>
        <p:nvSpPr>
          <p:cNvPr id="3" name="Substituent conținut 2"/>
          <p:cNvSpPr>
            <a:spLocks noGrp="1"/>
          </p:cNvSpPr>
          <p:nvPr>
            <p:ph idx="1"/>
          </p:nvPr>
        </p:nvSpPr>
        <p:spPr>
          <a:xfrm>
            <a:off x="457200" y="1428736"/>
            <a:ext cx="8229600" cy="4895864"/>
          </a:xfrm>
        </p:spPr>
        <p:txBody>
          <a:bodyPr/>
          <a:lstStyle/>
          <a:p>
            <a:r>
              <a:rPr lang="ro-RO" dirty="0" smtClean="0"/>
              <a:t>Ştergerea unei </a:t>
            </a:r>
            <a:r>
              <a:rPr lang="ro-RO" dirty="0" err="1" smtClean="0"/>
              <a:t>constângeri</a:t>
            </a:r>
            <a:r>
              <a:rPr lang="ro-RO" dirty="0" smtClean="0"/>
              <a:t> se face folosind opţiunea DROP CONSTRAINT astfel:</a:t>
            </a:r>
          </a:p>
          <a:p>
            <a:pPr>
              <a:buNone/>
            </a:pPr>
            <a:r>
              <a:rPr lang="ro-RO" b="1" dirty="0" smtClean="0"/>
              <a:t>ALTER TABLE </a:t>
            </a:r>
            <a:r>
              <a:rPr lang="ro-RO" b="1" i="1" dirty="0" smtClean="0"/>
              <a:t>nume_tabela</a:t>
            </a:r>
            <a:endParaRPr lang="ro-RO" dirty="0" smtClean="0"/>
          </a:p>
          <a:p>
            <a:pPr>
              <a:buNone/>
            </a:pPr>
            <a:r>
              <a:rPr lang="ro-RO" b="1" dirty="0" smtClean="0"/>
              <a:t>DROP CONSTRAINT </a:t>
            </a:r>
            <a:r>
              <a:rPr lang="ro-RO" b="1" i="1" dirty="0" smtClean="0"/>
              <a:t>nume_</a:t>
            </a:r>
            <a:r>
              <a:rPr lang="ro-RO" b="1" i="1" dirty="0" err="1" smtClean="0"/>
              <a:t>constrangere</a:t>
            </a:r>
            <a:endParaRPr lang="ro-RO" dirty="0" smtClean="0"/>
          </a:p>
          <a:p>
            <a:r>
              <a:rPr lang="ro-RO" dirty="0" smtClean="0"/>
              <a:t>sau</a:t>
            </a:r>
          </a:p>
          <a:p>
            <a:pPr>
              <a:buNone/>
            </a:pPr>
            <a:r>
              <a:rPr lang="ro-RO" b="1" dirty="0" smtClean="0"/>
              <a:t>ALTER TABLE </a:t>
            </a:r>
            <a:r>
              <a:rPr lang="ro-RO" b="1" i="1" dirty="0" smtClean="0"/>
              <a:t>nume_tabela </a:t>
            </a:r>
            <a:r>
              <a:rPr lang="ro-RO" b="1" dirty="0" smtClean="0"/>
              <a:t>DROP PRIMARY KEY</a:t>
            </a:r>
            <a:endParaRPr lang="ro-RO" dirty="0" smtClean="0"/>
          </a:p>
          <a:p>
            <a:r>
              <a:rPr lang="ro-RO" dirty="0" smtClean="0"/>
              <a:t>sau</a:t>
            </a:r>
          </a:p>
          <a:p>
            <a:pPr>
              <a:buNone/>
            </a:pPr>
            <a:r>
              <a:rPr lang="ro-RO" b="1" dirty="0" smtClean="0"/>
              <a:t>ALTER TABLE </a:t>
            </a:r>
            <a:r>
              <a:rPr lang="ro-RO" b="1" i="1" dirty="0" smtClean="0"/>
              <a:t>nume_tabela</a:t>
            </a:r>
            <a:endParaRPr lang="ro-RO" dirty="0" smtClean="0"/>
          </a:p>
          <a:p>
            <a:pPr>
              <a:buNone/>
            </a:pPr>
            <a:r>
              <a:rPr lang="ro-RO" b="1" dirty="0" smtClean="0"/>
              <a:t>DROP UNIQUE(</a:t>
            </a:r>
            <a:r>
              <a:rPr lang="ro-RO" b="1" i="1" dirty="0" smtClean="0"/>
              <a:t>lista_coloane</a:t>
            </a:r>
            <a:r>
              <a:rPr lang="ro-RO" b="1" dirty="0" smtClean="0"/>
              <a:t>)</a:t>
            </a:r>
            <a:endParaRPr lang="ro-RO"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ro-RO" b="1" dirty="0" smtClean="0"/>
              <a:t>Activarea/dezactivarea unei </a:t>
            </a:r>
            <a:r>
              <a:rPr lang="ro-RO" b="1" dirty="0" smtClean="0"/>
              <a:t>constrângeri</a:t>
            </a:r>
            <a:endParaRPr lang="en-US" dirty="0"/>
          </a:p>
        </p:txBody>
      </p:sp>
      <p:sp>
        <p:nvSpPr>
          <p:cNvPr id="3" name="Substituent conținut 2"/>
          <p:cNvSpPr>
            <a:spLocks noGrp="1"/>
          </p:cNvSpPr>
          <p:nvPr>
            <p:ph idx="1"/>
          </p:nvPr>
        </p:nvSpPr>
        <p:spPr/>
        <p:txBody>
          <a:bodyPr>
            <a:normAutofit fontScale="92500" lnSpcReduction="20000"/>
          </a:bodyPr>
          <a:lstStyle/>
          <a:p>
            <a:r>
              <a:rPr lang="vi-VN" dirty="0" smtClean="0"/>
              <a:t>În unele situaţii, este necesară o dezactivare temporară şi apoi reactivarea unei constrângeri. Acest lucru se realizează astfel:</a:t>
            </a:r>
          </a:p>
          <a:p>
            <a:pPr>
              <a:buNone/>
            </a:pPr>
            <a:r>
              <a:rPr lang="vi-VN" b="1" dirty="0" smtClean="0"/>
              <a:t>ALTER TABLE </a:t>
            </a:r>
            <a:r>
              <a:rPr lang="vi-VN" b="1" i="1" dirty="0" smtClean="0"/>
              <a:t>nume_tabela </a:t>
            </a:r>
            <a:r>
              <a:rPr lang="vi-VN" b="1" dirty="0" smtClean="0"/>
              <a:t>DISABLE/ENABLE </a:t>
            </a:r>
            <a:endParaRPr lang="vi-VN" dirty="0" smtClean="0"/>
          </a:p>
          <a:p>
            <a:pPr>
              <a:buNone/>
            </a:pPr>
            <a:r>
              <a:rPr lang="vi-VN" b="1" dirty="0" smtClean="0"/>
              <a:t>CONSTRAINT </a:t>
            </a:r>
            <a:r>
              <a:rPr lang="vi-VN" b="1" i="1" dirty="0" smtClean="0"/>
              <a:t>nume_constrangere </a:t>
            </a:r>
            <a:r>
              <a:rPr lang="vi-VN" b="1" dirty="0" smtClean="0"/>
              <a:t>[CASCADE]</a:t>
            </a:r>
          </a:p>
          <a:p>
            <a:r>
              <a:rPr lang="vi-VN" dirty="0" smtClean="0"/>
              <a:t>sau</a:t>
            </a:r>
            <a:endParaRPr lang="vi-VN" dirty="0" smtClean="0"/>
          </a:p>
          <a:p>
            <a:pPr>
              <a:buNone/>
            </a:pPr>
            <a:r>
              <a:rPr lang="vi-VN" b="1" dirty="0" smtClean="0"/>
              <a:t>ALTER TABLE </a:t>
            </a:r>
            <a:r>
              <a:rPr lang="vi-VN" b="1" i="1" dirty="0" smtClean="0"/>
              <a:t>nume_tabela </a:t>
            </a:r>
            <a:r>
              <a:rPr lang="vi-VN" b="1" dirty="0" smtClean="0"/>
              <a:t>DISABLE/ENABLE </a:t>
            </a:r>
            <a:endParaRPr lang="vi-VN" dirty="0" smtClean="0"/>
          </a:p>
          <a:p>
            <a:pPr>
              <a:buNone/>
            </a:pPr>
            <a:r>
              <a:rPr lang="vi-VN" b="1" dirty="0" smtClean="0"/>
              <a:t>PRIMARY KEY</a:t>
            </a:r>
            <a:r>
              <a:rPr lang="vi-VN" b="1" i="1" dirty="0" smtClean="0"/>
              <a:t> </a:t>
            </a:r>
            <a:r>
              <a:rPr lang="vi-VN" b="1" dirty="0" smtClean="0"/>
              <a:t>[CASCADE]</a:t>
            </a:r>
          </a:p>
          <a:p>
            <a:r>
              <a:rPr lang="vi-VN" dirty="0" smtClean="0"/>
              <a:t>sau</a:t>
            </a:r>
          </a:p>
          <a:p>
            <a:pPr>
              <a:buNone/>
            </a:pPr>
            <a:r>
              <a:rPr lang="vi-VN" b="1" dirty="0" smtClean="0"/>
              <a:t>ALTER TABLE </a:t>
            </a:r>
            <a:r>
              <a:rPr lang="vi-VN" b="1" i="1" dirty="0" smtClean="0"/>
              <a:t>nume_tabela </a:t>
            </a:r>
            <a:r>
              <a:rPr lang="vi-VN" b="1" dirty="0" smtClean="0"/>
              <a:t>DISABLE/ENABLE </a:t>
            </a:r>
            <a:endParaRPr lang="vi-VN" dirty="0" smtClean="0"/>
          </a:p>
          <a:p>
            <a:pPr>
              <a:buNone/>
            </a:pPr>
            <a:r>
              <a:rPr lang="vi-VN" b="1" dirty="0" smtClean="0"/>
              <a:t>UNIQUE (coloana1,coloana2,…) [CASCADE]</a:t>
            </a:r>
          </a:p>
          <a:p>
            <a:r>
              <a:rPr lang="vi-VN" dirty="0" smtClean="0"/>
              <a:t>Clauza </a:t>
            </a:r>
            <a:r>
              <a:rPr lang="vi-VN" b="1" dirty="0" smtClean="0"/>
              <a:t>CASCADE</a:t>
            </a:r>
            <a:r>
              <a:rPr lang="vi-VN" dirty="0" smtClean="0"/>
              <a:t> precizează că şi constrângerile dependente sunt deasemenea afectate.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00034" y="571480"/>
            <a:ext cx="8229600" cy="846980"/>
          </a:xfrm>
        </p:spPr>
        <p:txBody>
          <a:bodyPr>
            <a:normAutofit fontScale="90000"/>
          </a:bodyPr>
          <a:lstStyle/>
          <a:p>
            <a:r>
              <a:rPr lang="vi-VN" b="1" dirty="0" smtClean="0"/>
              <a:t>Adăugarea datelor în </a:t>
            </a:r>
            <a:r>
              <a:rPr lang="vi-VN" b="1" dirty="0" smtClean="0"/>
              <a:t>tabele</a:t>
            </a:r>
            <a:endParaRPr lang="en-US" dirty="0"/>
          </a:p>
        </p:txBody>
      </p:sp>
      <p:sp>
        <p:nvSpPr>
          <p:cNvPr id="3" name="Substituent conținut 2"/>
          <p:cNvSpPr>
            <a:spLocks noGrp="1"/>
          </p:cNvSpPr>
          <p:nvPr>
            <p:ph idx="1"/>
          </p:nvPr>
        </p:nvSpPr>
        <p:spPr>
          <a:xfrm>
            <a:off x="457200" y="1500174"/>
            <a:ext cx="8229600" cy="4824426"/>
          </a:xfrm>
        </p:spPr>
        <p:txBody>
          <a:bodyPr>
            <a:normAutofit fontScale="77500" lnSpcReduction="20000"/>
          </a:bodyPr>
          <a:lstStyle/>
          <a:p>
            <a:r>
              <a:rPr lang="vi-VN" dirty="0" smtClean="0"/>
              <a:t>Pentru a adăuga linii într-o tabelă se utilizează comanda </a:t>
            </a:r>
            <a:r>
              <a:rPr lang="vi-VN" b="1" dirty="0" smtClean="0"/>
              <a:t>INSERT</a:t>
            </a:r>
            <a:r>
              <a:rPr lang="vi-VN" dirty="0" smtClean="0"/>
              <a:t>. Forma generală a acestei comenzi este  următoarea:</a:t>
            </a:r>
          </a:p>
          <a:p>
            <a:pPr>
              <a:buNone/>
            </a:pPr>
            <a:r>
              <a:rPr lang="vi-VN" b="1" dirty="0" smtClean="0"/>
              <a:t>INSERT INTO </a:t>
            </a:r>
            <a:r>
              <a:rPr lang="vi-VN" b="1" i="1" dirty="0" smtClean="0"/>
              <a:t>nume_tabela</a:t>
            </a:r>
            <a:r>
              <a:rPr lang="vi-VN" b="1" dirty="0" smtClean="0"/>
              <a:t> (</a:t>
            </a:r>
            <a:r>
              <a:rPr lang="vi-VN" b="1" i="1" dirty="0" smtClean="0"/>
              <a:t>lista_coloane</a:t>
            </a:r>
            <a:r>
              <a:rPr lang="vi-VN" b="1" dirty="0" smtClean="0"/>
              <a:t>)</a:t>
            </a:r>
            <a:endParaRPr lang="vi-VN" dirty="0" smtClean="0"/>
          </a:p>
          <a:p>
            <a:pPr>
              <a:buNone/>
            </a:pPr>
            <a:r>
              <a:rPr lang="vi-VN" b="1" dirty="0" smtClean="0"/>
              <a:t>VALUES (</a:t>
            </a:r>
            <a:r>
              <a:rPr lang="vi-VN" b="1" i="1" dirty="0" smtClean="0"/>
              <a:t>lista_valori</a:t>
            </a:r>
            <a:r>
              <a:rPr lang="vi-VN" b="1" dirty="0" smtClean="0"/>
              <a:t>);</a:t>
            </a:r>
            <a:endParaRPr lang="vi-VN" dirty="0" smtClean="0"/>
          </a:p>
          <a:p>
            <a:r>
              <a:rPr lang="vi-VN" dirty="0" smtClean="0"/>
              <a:t>unde 	</a:t>
            </a:r>
            <a:r>
              <a:rPr lang="vi-VN" b="1" i="1" dirty="0" smtClean="0"/>
              <a:t>nume_tabela </a:t>
            </a:r>
            <a:r>
              <a:rPr lang="vi-VN" dirty="0" smtClean="0"/>
              <a:t>este numele tabelei în care vom insera noua linie,</a:t>
            </a:r>
          </a:p>
          <a:p>
            <a:r>
              <a:rPr lang="vi-VN" dirty="0" smtClean="0"/>
              <a:t>	</a:t>
            </a:r>
            <a:r>
              <a:rPr lang="vi-VN" b="1" i="1" dirty="0" smtClean="0"/>
              <a:t>lista_coloane </a:t>
            </a:r>
            <a:r>
              <a:rPr lang="vi-VN" dirty="0" smtClean="0"/>
              <a:t>precizează exact coloanele pe care dorim să le populăm. Această listă este opţională (ea poate lipsi). </a:t>
            </a:r>
          </a:p>
          <a:p>
            <a:r>
              <a:rPr lang="vi-VN" dirty="0" smtClean="0"/>
              <a:t>	</a:t>
            </a:r>
            <a:r>
              <a:rPr lang="vi-VN" b="1" i="1" dirty="0" smtClean="0"/>
              <a:t>lista_valori </a:t>
            </a:r>
            <a:r>
              <a:rPr lang="vi-VN" dirty="0" smtClean="0"/>
              <a:t>specifică valorile pe care le va lua, pe rand, coloanele din lista de coloane</a:t>
            </a:r>
            <a:r>
              <a:rPr lang="vi-VN" dirty="0" smtClean="0"/>
              <a:t>.</a:t>
            </a:r>
            <a:endParaRPr lang="en-US" dirty="0" smtClean="0"/>
          </a:p>
          <a:p>
            <a:r>
              <a:rPr lang="en-US" dirty="0" smtClean="0">
                <a:solidFill>
                  <a:srgbClr val="FF0000"/>
                </a:solidFill>
              </a:rPr>
              <a:t>OBS</a:t>
            </a:r>
            <a:endParaRPr lang="vi-VN" dirty="0" smtClean="0">
              <a:solidFill>
                <a:srgbClr val="FF0000"/>
              </a:solidFill>
            </a:endParaRPr>
          </a:p>
          <a:p>
            <a:r>
              <a:rPr lang="vi-VN" dirty="0" smtClean="0"/>
              <a:t>Lista de coloane şi lista de valori trebuie să aibă acelaşi număr de elemente, şi în plus coloanele şi valorile din cele două liste trebuie să corespundă ca ordine şi tip. </a:t>
            </a:r>
            <a:endParaRPr lang="en-US" dirty="0" smtClean="0"/>
          </a:p>
          <a:p>
            <a:r>
              <a:rPr lang="ro-RO" dirty="0" smtClean="0"/>
              <a:t>Atunci când din lista de coloane este omisă o coloană, Oracle va completa valoarea acelei coloane cu </a:t>
            </a:r>
            <a:r>
              <a:rPr lang="ro-RO" b="1" dirty="0" smtClean="0"/>
              <a:t>NULL</a:t>
            </a:r>
            <a:r>
              <a:rPr lang="ro-RO" dirty="0" smtClean="0"/>
              <a:t>, cu excepţia situaţiei când a fost definită o valoare implicită pentru coloana respectivă</a:t>
            </a:r>
            <a:endParaRPr lang="vi-VN"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642910" y="142852"/>
            <a:ext cx="8229600" cy="1143000"/>
          </a:xfrm>
        </p:spPr>
        <p:txBody>
          <a:bodyPr/>
          <a:lstStyle/>
          <a:p>
            <a:r>
              <a:rPr lang="en-US" dirty="0" smtClean="0"/>
              <a:t>EXEMPLU</a:t>
            </a:r>
            <a:endParaRPr lang="en-US" dirty="0"/>
          </a:p>
        </p:txBody>
      </p:sp>
      <p:sp>
        <p:nvSpPr>
          <p:cNvPr id="3" name="Substituent conținut 2"/>
          <p:cNvSpPr>
            <a:spLocks noGrp="1"/>
          </p:cNvSpPr>
          <p:nvPr>
            <p:ph idx="1"/>
          </p:nvPr>
        </p:nvSpPr>
        <p:spPr>
          <a:xfrm>
            <a:off x="500034" y="1142984"/>
            <a:ext cx="8229600" cy="5500702"/>
          </a:xfrm>
        </p:spPr>
        <p:txBody>
          <a:bodyPr>
            <a:noAutofit/>
          </a:bodyPr>
          <a:lstStyle/>
          <a:p>
            <a:r>
              <a:rPr lang="vi-VN" sz="1600" dirty="0" smtClean="0"/>
              <a:t>Pentru a exemplifica modul de funcţionare a comenzii </a:t>
            </a:r>
            <a:r>
              <a:rPr lang="vi-VN" sz="1600" b="1" dirty="0" smtClean="0"/>
              <a:t>INSERT</a:t>
            </a:r>
            <a:r>
              <a:rPr lang="vi-VN" sz="1600" dirty="0" smtClean="0"/>
              <a:t> vom crea tabela </a:t>
            </a:r>
            <a:r>
              <a:rPr lang="vi-VN" sz="1600" b="1" dirty="0" smtClean="0"/>
              <a:t>jucători</a:t>
            </a:r>
            <a:r>
              <a:rPr lang="vi-VN" sz="1600" dirty="0" smtClean="0"/>
              <a:t>:</a:t>
            </a:r>
          </a:p>
          <a:p>
            <a:pPr>
              <a:buNone/>
            </a:pPr>
            <a:r>
              <a:rPr lang="vi-VN" sz="1600" b="1" dirty="0" smtClean="0"/>
              <a:t>create table jucatori(</a:t>
            </a:r>
            <a:endParaRPr lang="vi-VN" sz="1600" dirty="0" smtClean="0"/>
          </a:p>
          <a:p>
            <a:pPr>
              <a:buNone/>
            </a:pPr>
            <a:r>
              <a:rPr lang="vi-VN" sz="1600" b="1" dirty="0" smtClean="0"/>
              <a:t>  id NUMBER(5) PRIMARY KEY,</a:t>
            </a:r>
            <a:endParaRPr lang="vi-VN" sz="1600" dirty="0" smtClean="0"/>
          </a:p>
          <a:p>
            <a:pPr>
              <a:buNone/>
            </a:pPr>
            <a:r>
              <a:rPr lang="vi-VN" sz="1600" b="1" dirty="0" smtClean="0"/>
              <a:t>  nume VARCHAR2(30) NOT NULL,</a:t>
            </a:r>
            <a:endParaRPr lang="vi-VN" sz="1600" dirty="0" smtClean="0"/>
          </a:p>
          <a:p>
            <a:pPr>
              <a:buNone/>
            </a:pPr>
            <a:r>
              <a:rPr lang="vi-VN" sz="1600" b="1" dirty="0" smtClean="0"/>
              <a:t>  prenume VARCHAR2(30),</a:t>
            </a:r>
            <a:endParaRPr lang="vi-VN" sz="1600" dirty="0" smtClean="0"/>
          </a:p>
          <a:p>
            <a:pPr>
              <a:buNone/>
            </a:pPr>
            <a:r>
              <a:rPr lang="vi-VN" sz="1600" b="1" dirty="0" smtClean="0"/>
              <a:t>  rating NUMBER(1) CHECK (rating between 1 and 5),</a:t>
            </a:r>
            <a:endParaRPr lang="vi-VN" sz="1600" dirty="0" smtClean="0"/>
          </a:p>
          <a:p>
            <a:pPr>
              <a:buNone/>
            </a:pPr>
            <a:r>
              <a:rPr lang="vi-VN" sz="1600" b="1" dirty="0" smtClean="0"/>
              <a:t>  varsta NUMBER(2),</a:t>
            </a:r>
            <a:endParaRPr lang="vi-VN" sz="1600" dirty="0" smtClean="0"/>
          </a:p>
          <a:p>
            <a:pPr>
              <a:buNone/>
            </a:pPr>
            <a:r>
              <a:rPr lang="vi-VN" sz="1600" b="1" dirty="0" smtClean="0"/>
              <a:t>  localitatea VARCHAR2(30) DEFAULT 'Timisoara',</a:t>
            </a:r>
            <a:endParaRPr lang="vi-VN" sz="1600" dirty="0" smtClean="0"/>
          </a:p>
          <a:p>
            <a:pPr>
              <a:buNone/>
            </a:pPr>
            <a:r>
              <a:rPr lang="vi-VN" sz="1600" b="1" dirty="0" smtClean="0"/>
              <a:t>  email VARCHAR2(30) </a:t>
            </a:r>
            <a:r>
              <a:rPr lang="vi-VN" sz="1600" b="1" dirty="0" smtClean="0"/>
              <a:t>UNIQUE)</a:t>
            </a:r>
            <a:endParaRPr lang="vi-VN" sz="1600" dirty="0" smtClean="0"/>
          </a:p>
          <a:p>
            <a:r>
              <a:rPr lang="vi-VN" sz="1600" dirty="0" smtClean="0"/>
              <a:t>O comandă completă de inserare a unei linii în această tabelă se poate scrie:</a:t>
            </a:r>
          </a:p>
          <a:p>
            <a:pPr>
              <a:buNone/>
            </a:pPr>
            <a:r>
              <a:rPr lang="vi-VN" sz="1600" b="1" dirty="0" smtClean="0"/>
              <a:t>insert into jucatori (id, nume, prenume, rating, varsta, </a:t>
            </a:r>
            <a:r>
              <a:rPr lang="vi-VN" sz="1600" b="1" dirty="0" smtClean="0"/>
              <a:t>localitatea</a:t>
            </a:r>
            <a:r>
              <a:rPr lang="vi-VN" sz="1600" b="1" dirty="0" smtClean="0"/>
              <a:t>, email)</a:t>
            </a:r>
            <a:endParaRPr lang="vi-VN" sz="1600" dirty="0" smtClean="0"/>
          </a:p>
          <a:p>
            <a:pPr>
              <a:buNone/>
            </a:pPr>
            <a:r>
              <a:rPr lang="vi-VN" sz="1600" b="1" dirty="0" smtClean="0"/>
              <a:t>              values (18, 'Ionescu', NULL, 3, 30, </a:t>
            </a:r>
            <a:r>
              <a:rPr lang="vi-VN" sz="1600" b="1" dirty="0" smtClean="0"/>
              <a:t>'Sibiu</a:t>
            </a:r>
            <a:r>
              <a:rPr lang="vi-VN" sz="1600" b="1" dirty="0" smtClean="0"/>
              <a:t>', 'user18@games.ro')</a:t>
            </a:r>
            <a:endParaRPr lang="vi-VN" sz="1600" dirty="0" smtClean="0"/>
          </a:p>
          <a:p>
            <a:r>
              <a:rPr lang="vi-VN" sz="1600" dirty="0" smtClean="0"/>
              <a:t>Fără a mai specifica coloanele putem scrie următoarea comandă, în care am ţinut cont de ordinea coloanelor în tabelă:</a:t>
            </a:r>
          </a:p>
          <a:p>
            <a:pPr>
              <a:buNone/>
            </a:pPr>
            <a:r>
              <a:rPr lang="vi-VN" sz="1600" b="1" dirty="0" smtClean="0"/>
              <a:t>insert into jucatori values (11, 'Georgescu', </a:t>
            </a:r>
            <a:r>
              <a:rPr lang="vi-VN" sz="1600" b="1" dirty="0" smtClean="0"/>
              <a:t>  </a:t>
            </a:r>
            <a:r>
              <a:rPr lang="vi-VN" sz="1600" b="1" dirty="0" smtClean="0"/>
              <a:t>'Valeriu', 1, 18, 'Bucuresti', 'user11@games.ro')</a:t>
            </a:r>
            <a:endParaRPr lang="vi-VN" sz="1600" dirty="0" smtClean="0"/>
          </a:p>
          <a:p>
            <a:r>
              <a:rPr lang="vi-VN" sz="1600" dirty="0" smtClean="0"/>
              <a:t>Comanda următoare are ca efect completarea coloanelor</a:t>
            </a:r>
            <a:r>
              <a:rPr lang="vi-VN" sz="1600" b="1" dirty="0" smtClean="0"/>
              <a:t> id, nume, prenume </a:t>
            </a:r>
            <a:r>
              <a:rPr lang="vi-VN" sz="1600" dirty="0" smtClean="0"/>
              <a:t>cu valorile specificate în lista de valori iar coloanele </a:t>
            </a:r>
            <a:r>
              <a:rPr lang="vi-VN" sz="1600" b="1" dirty="0" smtClean="0"/>
              <a:t>rating, varsta, localitatea, email </a:t>
            </a:r>
            <a:r>
              <a:rPr lang="vi-VN" sz="1600" dirty="0" smtClean="0"/>
              <a:t>cu valorile implicite pentru aceste coloane, adică</a:t>
            </a:r>
            <a:r>
              <a:rPr lang="vi-VN" sz="1600" b="1" dirty="0" smtClean="0"/>
              <a:t> 'Timisoara' </a:t>
            </a:r>
            <a:r>
              <a:rPr lang="vi-VN" sz="1600" dirty="0" smtClean="0"/>
              <a:t>pentru </a:t>
            </a:r>
            <a:r>
              <a:rPr lang="vi-VN" sz="1600" b="1" dirty="0" smtClean="0"/>
              <a:t>localitate </a:t>
            </a:r>
            <a:r>
              <a:rPr lang="vi-VN" sz="1600" dirty="0" smtClean="0"/>
              <a:t>şi respectiv</a:t>
            </a:r>
            <a:r>
              <a:rPr lang="vi-VN" sz="1600" b="1" dirty="0" smtClean="0"/>
              <a:t> NULL </a:t>
            </a:r>
            <a:r>
              <a:rPr lang="vi-VN" sz="1600" dirty="0" smtClean="0"/>
              <a:t>pentru </a:t>
            </a:r>
            <a:r>
              <a:rPr lang="vi-VN" sz="1600" b="1" dirty="0" smtClean="0"/>
              <a:t>rating,</a:t>
            </a:r>
            <a:r>
              <a:rPr lang="vi-VN" sz="1600" dirty="0" smtClean="0"/>
              <a:t> </a:t>
            </a:r>
            <a:r>
              <a:rPr lang="vi-VN" sz="1600" b="1" dirty="0" smtClean="0"/>
              <a:t>varsta,</a:t>
            </a:r>
            <a:r>
              <a:rPr lang="vi-VN" sz="1600" dirty="0" smtClean="0"/>
              <a:t>  </a:t>
            </a:r>
            <a:r>
              <a:rPr lang="vi-VN" sz="1600" b="1" dirty="0" smtClean="0"/>
              <a:t>email</a:t>
            </a:r>
            <a:r>
              <a:rPr lang="vi-VN" sz="1600" dirty="0" smtClean="0"/>
              <a:t>:</a:t>
            </a:r>
          </a:p>
          <a:p>
            <a:r>
              <a:rPr lang="vi-VN" sz="1600" b="1" dirty="0" smtClean="0"/>
              <a:t>insert into jucatori (id, nume, prenume) </a:t>
            </a:r>
            <a:r>
              <a:rPr lang="en-US" sz="1600" b="1" dirty="0" smtClean="0"/>
              <a:t> </a:t>
            </a:r>
            <a:r>
              <a:rPr lang="vi-VN" sz="1600" b="1" dirty="0" smtClean="0"/>
              <a:t>values </a:t>
            </a:r>
            <a:r>
              <a:rPr lang="vi-VN" sz="1600" b="1" dirty="0" smtClean="0"/>
              <a:t>(22, 'Vasilescu', 'Anca')</a:t>
            </a:r>
            <a:endParaRPr lang="vi-VN" sz="1600" dirty="0" smtClean="0"/>
          </a:p>
          <a:p>
            <a:endParaRPr lang="en-US" sz="1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x">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1246</TotalTime>
  <Words>867</Words>
  <Application>Microsoft Office PowerPoint</Application>
  <PresentationFormat>Expunere pe ecran (4:3)</PresentationFormat>
  <Paragraphs>130</Paragraphs>
  <Slides>11</Slides>
  <Notes>0</Notes>
  <HiddenSlides>0</HiddenSlides>
  <MMClips>0</MMClips>
  <ScaleCrop>false</ScaleCrop>
  <HeadingPairs>
    <vt:vector size="4" baseType="variant">
      <vt:variant>
        <vt:lpstr>Temă</vt:lpstr>
      </vt:variant>
      <vt:variant>
        <vt:i4>1</vt:i4>
      </vt:variant>
      <vt:variant>
        <vt:lpstr>Titluri diapozitive</vt:lpstr>
      </vt:variant>
      <vt:variant>
        <vt:i4>11</vt:i4>
      </vt:variant>
    </vt:vector>
  </HeadingPairs>
  <TitlesOfParts>
    <vt:vector size="12" baseType="lpstr">
      <vt:lpstr>Flux</vt:lpstr>
      <vt:lpstr> Modificarea structurii unei tabele </vt:lpstr>
      <vt:lpstr>Adăugarea unei noi coloane </vt:lpstr>
      <vt:lpstr>Ştergerea unei coloane</vt:lpstr>
      <vt:lpstr>Modificarea unei coloane</vt:lpstr>
      <vt:lpstr>Adăugarea unei constrângeri</vt:lpstr>
      <vt:lpstr>Ştergerea unei constrângeri</vt:lpstr>
      <vt:lpstr>Activarea/dezactivarea unei constrângeri</vt:lpstr>
      <vt:lpstr>Adăugarea datelor în tabele</vt:lpstr>
      <vt:lpstr>EXEMPLU</vt:lpstr>
      <vt:lpstr>Ştergerea datelor dintr-o tabelă</vt:lpstr>
      <vt:lpstr>Modificarea datelor dintr-o tabelă</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Modificarea structurii unei tabele </dc:title>
  <dc:creator>User</dc:creator>
  <cp:lastModifiedBy>User</cp:lastModifiedBy>
  <cp:revision>8</cp:revision>
  <dcterms:created xsi:type="dcterms:W3CDTF">2012-12-31T22:36:29Z</dcterms:created>
  <dcterms:modified xsi:type="dcterms:W3CDTF">2013-01-01T19:23:08Z</dcterms:modified>
</cp:coreProperties>
</file>